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385" r:id="rId2"/>
    <p:sldId id="373" r:id="rId3"/>
    <p:sldId id="259" r:id="rId4"/>
    <p:sldId id="262" r:id="rId5"/>
    <p:sldId id="381" r:id="rId6"/>
    <p:sldId id="263" r:id="rId7"/>
    <p:sldId id="268" r:id="rId8"/>
    <p:sldId id="284" r:id="rId9"/>
    <p:sldId id="377" r:id="rId10"/>
    <p:sldId id="285" r:id="rId11"/>
    <p:sldId id="288" r:id="rId12"/>
    <p:sldId id="289" r:id="rId13"/>
    <p:sldId id="290" r:id="rId14"/>
    <p:sldId id="291" r:id="rId15"/>
    <p:sldId id="379" r:id="rId16"/>
    <p:sldId id="378" r:id="rId17"/>
    <p:sldId id="382" r:id="rId18"/>
    <p:sldId id="317" r:id="rId19"/>
    <p:sldId id="316" r:id="rId20"/>
    <p:sldId id="315" r:id="rId21"/>
    <p:sldId id="320" r:id="rId22"/>
    <p:sldId id="322" r:id="rId23"/>
    <p:sldId id="323" r:id="rId24"/>
    <p:sldId id="345" r:id="rId25"/>
    <p:sldId id="347" r:id="rId26"/>
    <p:sldId id="348" r:id="rId27"/>
    <p:sldId id="374" r:id="rId28"/>
    <p:sldId id="375" r:id="rId29"/>
    <p:sldId id="363" r:id="rId30"/>
    <p:sldId id="383" r:id="rId31"/>
    <p:sldId id="365" r:id="rId32"/>
    <p:sldId id="366" r:id="rId33"/>
    <p:sldId id="367" r:id="rId34"/>
    <p:sldId id="368" r:id="rId35"/>
    <p:sldId id="370" r:id="rId36"/>
    <p:sldId id="380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2E05"/>
    <a:srgbClr val="120000"/>
    <a:srgbClr val="CF0E30"/>
    <a:srgbClr val="B7246C"/>
    <a:srgbClr val="00279F"/>
    <a:srgbClr val="E3BEFF"/>
    <a:srgbClr val="E7C8FF"/>
    <a:srgbClr val="E00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508189" y="8838020"/>
            <a:ext cx="5069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Diyala university  College of engineering Department of computer engineering</a:t>
            </a:r>
            <a:endParaRPr lang="th-TH" altLang="en-U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fld id="{466C6941-6D93-4FEB-B172-737BCD9F65C2}" type="slidenum">
              <a:rPr lang="th-TH" altLang="en-US" sz="1200"/>
              <a:pPr/>
              <a:t>‹#›</a:t>
            </a:fld>
            <a:endParaRPr lang="th-TH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126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7475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768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3005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280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25955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3619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4029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4233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8739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9149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741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9353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242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6521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2835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304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3245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3449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3859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6214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94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969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6246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6451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706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7270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B05-181E-433A-BFBC-CB1143802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48D6-BC52-464A-8F70-602B9E71AA24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2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3E-9F7E-4924-A731-5211B7831879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509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585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FC87-F231-4D83-B955-0634BBAA362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678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FCD4-1BC9-4C8F-995D-ABD4C86816D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918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A68-0757-4A1A-9FE0-063A2F3277FA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529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D7F-9EE1-41AA-8851-857DE3AF0735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450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368A-CB68-4F71-8871-BDFEE4C2B49E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870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48D5-1BD5-46B7-BEA1-22D254D21C4C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442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9CB9-2DBE-4E0C-8ADF-A6068B27B851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792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1C73-A87A-4CBB-A485-61EF9DB4BE62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753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34" y="5209975"/>
            <a:ext cx="3857755" cy="454122"/>
          </a:xfrm>
        </p:spPr>
        <p:txBody>
          <a:bodyPr>
            <a:noAutofit/>
          </a:bodyPr>
          <a:lstStyle/>
          <a:p>
            <a:r>
              <a:rPr lang="en-US" sz="2492" i="1" dirty="0">
                <a:latin typeface="Brush Script MT" pitchFamily="66" charset="0"/>
              </a:rPr>
              <a:t>Presented By</a:t>
            </a:r>
          </a:p>
          <a:p>
            <a:r>
              <a:rPr lang="en-US" sz="2492" i="1" dirty="0">
                <a:latin typeface="Brush Script MT" pitchFamily="66" charset="0"/>
              </a:rPr>
              <a:t>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2492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8077" y="3570856"/>
            <a:ext cx="4747846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46" dirty="0">
                <a:latin typeface="Bodoni MT Black" panose="02070A03080606020203" pitchFamily="18" charset="0"/>
              </a:rPr>
              <a:t>1-computer system Architecture</a:t>
            </a:r>
            <a:r>
              <a:rPr lang="en-US" sz="2278" dirty="0"/>
              <a:t/>
            </a:r>
            <a:br>
              <a:rPr lang="en-US" sz="2278" dirty="0"/>
            </a:br>
            <a:endParaRPr lang="en-US" sz="2278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19376"/>
            <a:ext cx="869112" cy="6827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4" y="346906"/>
            <a:ext cx="720852" cy="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34" y="2118294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979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</p:spTree>
    <p:extLst>
      <p:ext uri="{BB962C8B-B14F-4D97-AF65-F5344CB8AC3E}">
        <p14:creationId xmlns:p14="http://schemas.microsoft.com/office/powerpoint/2010/main" val="3079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RAM Storage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87EF-CC9D-48C3-886C-21AF8992376A}" type="slidenum">
              <a:rPr lang="en-US" altLang="en-US"/>
              <a:pPr/>
              <a:t>10</a:t>
            </a:fld>
            <a:endParaRPr lang="en-US" altLang="en-US" sz="2600"/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142038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828800" y="4876800"/>
            <a:ext cx="2508250" cy="15938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>
                <a:latin typeface="Arial" panose="020B0604020202020204" pitchFamily="34" charset="0"/>
              </a:rPr>
              <a:t>Each RAM location</a:t>
            </a:r>
          </a:p>
          <a:p>
            <a:pPr algn="l" eaLnBrk="0" hangingPunct="0"/>
            <a:r>
              <a:rPr lang="en-US" altLang="en-US" sz="1800">
                <a:latin typeface="Arial" panose="020B0604020202020204" pitchFamily="34" charset="0"/>
              </a:rPr>
              <a:t>has an address and </a:t>
            </a:r>
          </a:p>
          <a:p>
            <a:pPr algn="l" eaLnBrk="0" hangingPunct="0"/>
            <a:r>
              <a:rPr lang="en-US" altLang="en-US" sz="1800">
                <a:latin typeface="Arial" panose="020B0604020202020204" pitchFamily="34" charset="0"/>
              </a:rPr>
              <a:t>holds one byte of </a:t>
            </a:r>
          </a:p>
          <a:p>
            <a:pPr algn="l" eaLnBrk="0" hangingPunct="0"/>
            <a:r>
              <a:rPr lang="en-US" altLang="en-US" sz="1800">
                <a:latin typeface="Arial" panose="020B0604020202020204" pitchFamily="34" charset="0"/>
              </a:rPr>
              <a:t>data (eight bits).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much RAM is Enough?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Computers typically have between 64 and 512 Mb (mega</a:t>
            </a:r>
            <a:r>
              <a:rPr lang="en-US" altLang="en-US" i="1">
                <a:solidFill>
                  <a:srgbClr val="B7246C"/>
                </a:solidFill>
              </a:rPr>
              <a:t>bytes</a:t>
            </a:r>
            <a:r>
              <a:rPr lang="en-US" altLang="en-US"/>
              <a:t>) of RAM.</a:t>
            </a:r>
          </a:p>
          <a:p>
            <a:r>
              <a:rPr lang="en-US" altLang="en-US"/>
              <a:t>RAM access speeds can be as fast as 8 nanoseconds (8 billionth of a second).</a:t>
            </a:r>
          </a:p>
          <a:p>
            <a:endParaRPr lang="en-US" altLang="en-US"/>
          </a:p>
          <a:p>
            <a:r>
              <a:rPr lang="en-US" altLang="en-US"/>
              <a:t>The right amount of RAM depends on the software you are using.</a:t>
            </a:r>
          </a:p>
          <a:p>
            <a:r>
              <a:rPr lang="en-US" altLang="en-US"/>
              <a:t>You can install extra RAM.</a:t>
            </a:r>
            <a:endParaRPr lang="en-US" altLang="en-US" b="1" i="1">
              <a:solidFill>
                <a:srgbClr val="B7246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F405-E01F-4C36-BAED-A9E8C6486839}" type="slidenum">
              <a:rPr lang="en-US" altLang="en-US"/>
              <a:pPr/>
              <a:t>11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Memory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 i="1">
                <a:solidFill>
                  <a:srgbClr val="B7246C"/>
                </a:solidFill>
              </a:rPr>
              <a:t>Virtual memory</a:t>
            </a:r>
            <a:r>
              <a:rPr lang="th-TH" altLang="en-US"/>
              <a:t> uses part of the hard disk to simulate more memory (RAM) than actually exists. </a:t>
            </a:r>
          </a:p>
          <a:p>
            <a:r>
              <a:rPr lang="th-TH" altLang="en-US"/>
              <a:t>It allows a computer to run more programs at the same time. </a:t>
            </a:r>
          </a:p>
          <a:p>
            <a:r>
              <a:rPr lang="th-TH" altLang="en-US"/>
              <a:t>Virtual memory is </a:t>
            </a:r>
            <a:br>
              <a:rPr lang="th-TH" altLang="en-US"/>
            </a:br>
            <a:r>
              <a:rPr lang="th-TH" altLang="en-US"/>
              <a:t>slower than RAM.</a:t>
            </a: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5F8-D9A9-4E9E-BACB-7FBEFE9F84BF}" type="slidenum">
              <a:rPr lang="en-US" altLang="en-US"/>
              <a:pPr/>
              <a:t>12</a:t>
            </a:fld>
            <a:endParaRPr lang="en-US" altLang="en-US" sz="2600"/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581400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 ROM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/>
              <a:t>Read-Only Memory can </a:t>
            </a:r>
            <a:br>
              <a:rPr lang="th-TH" altLang="en-US"/>
            </a:br>
            <a:r>
              <a:rPr lang="th-TH" altLang="en-US"/>
              <a:t>be read but </a:t>
            </a:r>
            <a:r>
              <a:rPr lang="th-TH" altLang="en-US" i="1">
                <a:solidFill>
                  <a:srgbClr val="B7246C"/>
                </a:solidFill>
              </a:rPr>
              <a:t>not changed</a:t>
            </a:r>
            <a:r>
              <a:rPr lang="th-TH" altLang="en-US"/>
              <a:t>. </a:t>
            </a:r>
          </a:p>
          <a:p>
            <a:r>
              <a:rPr lang="th-TH" altLang="en-US"/>
              <a:t>It is </a:t>
            </a:r>
            <a:r>
              <a:rPr lang="th-TH" altLang="en-US" i="1">
                <a:solidFill>
                  <a:srgbClr val="B7246C"/>
                </a:solidFill>
              </a:rPr>
              <a:t>non-volatile</a:t>
            </a:r>
            <a:r>
              <a:rPr lang="th-TH" altLang="en-US"/>
              <a:t> storage: it remembers its contents even when the power is turned off. </a:t>
            </a:r>
          </a:p>
          <a:p>
            <a:endParaRPr lang="th-TH" altLang="en-US"/>
          </a:p>
          <a:p>
            <a:r>
              <a:rPr lang="th-TH" altLang="en-US"/>
              <a:t>ROM chips are used to store the instructions a computer needs during start-up, called </a:t>
            </a:r>
            <a:r>
              <a:rPr lang="th-TH" altLang="en-US" i="1">
                <a:solidFill>
                  <a:srgbClr val="B7246C"/>
                </a:solidFill>
              </a:rPr>
              <a:t>firmware</a:t>
            </a:r>
            <a:r>
              <a:rPr lang="th-TH" altLang="en-US"/>
              <a:t>. </a:t>
            </a:r>
          </a:p>
          <a:p>
            <a:r>
              <a:rPr lang="th-TH" altLang="en-US"/>
              <a:t>Some kinds of ROM are PROM, EPROM, EEPROM, and CD-ROM.</a:t>
            </a: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21B-4191-40BF-BD4E-68736D81AD40}" type="slidenum">
              <a:rPr lang="en-US" altLang="en-US"/>
              <a:pPr/>
              <a:t>13</a:t>
            </a:fld>
            <a:endParaRPr lang="en-US" altLang="en-US" sz="2600"/>
          </a:p>
        </p:txBody>
      </p:sp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8600"/>
            <a:ext cx="35242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  CMOS Memory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239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/>
              <a:t>A computer needs a </a:t>
            </a:r>
            <a:r>
              <a:rPr lang="en-US" altLang="en-US" i="1">
                <a:solidFill>
                  <a:srgbClr val="B7246C"/>
                </a:solidFill>
              </a:rPr>
              <a:t>semi-permanent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way of keeping some start-up data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 the current time, the no. of hard disks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data may need to be updated/changed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i="1">
                <a:solidFill>
                  <a:srgbClr val="B7246C"/>
                </a:solidFill>
              </a:rPr>
              <a:t>CMOS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memory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requires (very little) power to retain its contents.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supplied by a battery on the motherboard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3BE7-3C09-47EC-AE95-5F964F251F15}" type="slidenum">
              <a:rPr lang="en-US" altLang="en-US"/>
              <a:pPr/>
              <a:t>14</a:t>
            </a:fld>
            <a:endParaRPr lang="en-US" altLang="en-US" sz="2600"/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125"/>
            <a:ext cx="2733675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8" name="Line 12"/>
          <p:cNvSpPr>
            <a:spLocks noChangeShapeType="1"/>
          </p:cNvSpPr>
          <p:nvPr/>
        </p:nvSpPr>
        <p:spPr bwMode="auto">
          <a:xfrm flipV="1">
            <a:off x="5105400" y="1295400"/>
            <a:ext cx="990600" cy="0"/>
          </a:xfrm>
          <a:prstGeom prst="line">
            <a:avLst/>
          </a:prstGeom>
          <a:noFill/>
          <a:ln w="38100">
            <a:solidFill>
              <a:srgbClr val="CF0E3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7038975" y="2438400"/>
            <a:ext cx="14763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the battery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 flipV="1">
            <a:off x="7467600" y="1905000"/>
            <a:ext cx="152400" cy="6096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6.  The CPU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391400" cy="4038600"/>
          </a:xfrm>
        </p:spPr>
        <p:txBody>
          <a:bodyPr/>
          <a:lstStyle/>
          <a:p>
            <a:r>
              <a:rPr lang="th-TH" altLang="en-US"/>
              <a:t>The Central Processing Unit (CPU) is the chip on the motherboard that acts as the "</a:t>
            </a:r>
            <a:r>
              <a:rPr lang="th-TH" altLang="en-US" i="1">
                <a:solidFill>
                  <a:schemeClr val="tx2"/>
                </a:solidFill>
              </a:rPr>
              <a:t>computer's brain</a:t>
            </a:r>
            <a:r>
              <a:rPr lang="th-TH" altLang="en-US"/>
              <a:t>" </a:t>
            </a:r>
          </a:p>
          <a:p>
            <a:pPr lvl="1"/>
            <a:r>
              <a:rPr lang="th-TH" altLang="en-US"/>
              <a:t>it does calculations, and coordinates the other motherboard components	</a:t>
            </a:r>
          </a:p>
          <a:p>
            <a:pPr lvl="1"/>
            <a:r>
              <a:rPr lang="th-TH" altLang="en-US"/>
              <a:t>CPU examples: the Pentium, the PowerPC chip</a:t>
            </a:r>
          </a:p>
          <a:p>
            <a:endParaRPr lang="th-TH" altLang="en-US" sz="2400"/>
          </a:p>
          <a:p>
            <a:r>
              <a:rPr lang="th-TH" altLang="en-US"/>
              <a:t>The CPU is also known as the </a:t>
            </a:r>
            <a:r>
              <a:rPr lang="th-TH" altLang="en-US" i="1">
                <a:solidFill>
                  <a:srgbClr val="B7246C"/>
                </a:solidFill>
              </a:rPr>
              <a:t>processor</a:t>
            </a:r>
            <a:r>
              <a:rPr lang="th-TH" altLang="en-US"/>
              <a:t> or </a:t>
            </a:r>
            <a:r>
              <a:rPr lang="th-TH" altLang="en-US" i="1">
                <a:solidFill>
                  <a:srgbClr val="B7246C"/>
                </a:solidFill>
              </a:rPr>
              <a:t>microprocessor</a:t>
            </a:r>
            <a:r>
              <a:rPr lang="th-TH" alt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6C89-9AC8-4A2A-AF59-BFFE3585C5CF}" type="slidenum">
              <a:rPr lang="en-US" altLang="en-US"/>
              <a:pPr/>
              <a:t>15</a:t>
            </a:fld>
            <a:endParaRPr lang="en-US" altLang="en-US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Some Processors (CPUs)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0696-C843-422C-B365-322CAE74D680}" type="slidenum">
              <a:rPr lang="en-US" altLang="en-US"/>
              <a:pPr/>
              <a:t>16</a:t>
            </a:fld>
            <a:endParaRPr lang="en-US" altLang="en-US" sz="2600"/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5975350" y="4800600"/>
            <a:ext cx="200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PowerPC Chip</a:t>
            </a:r>
          </a:p>
        </p:txBody>
      </p:sp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962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048000" y="6019800"/>
            <a:ext cx="130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Chip Fan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2433638" y="3124200"/>
            <a:ext cx="186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Pentium Chip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The CPU and RAM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F3F-72FA-4D75-B300-5AEFDAC71F54}" type="slidenum">
              <a:rPr lang="en-US" altLang="en-US"/>
              <a:pPr/>
              <a:t>17</a:t>
            </a:fld>
            <a:endParaRPr lang="en-US" altLang="en-US" sz="2600"/>
          </a:p>
        </p:txBody>
      </p:sp>
      <p:pic>
        <p:nvPicPr>
          <p:cNvPr id="263171" name="Picture 3" descr="C:\WINDOWS\Desktop\c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5010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7131050" y="2576513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th-TH" altLang="en-US" sz="1800"/>
              <a:t>The CPU</a:t>
            </a:r>
          </a:p>
          <a:p>
            <a:pPr algn="l"/>
            <a:r>
              <a:rPr lang="th-TH" altLang="en-US" sz="1800"/>
              <a:t>processes data.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641350" y="2513013"/>
            <a:ext cx="149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th-TH" altLang="en-US" sz="1800"/>
              <a:t>The RAM</a:t>
            </a:r>
          </a:p>
          <a:p>
            <a:pPr algn="l"/>
            <a:r>
              <a:rPr lang="th-TH" altLang="en-US" sz="1800"/>
              <a:t>contains data</a:t>
            </a:r>
          </a:p>
          <a:p>
            <a:pPr algn="l"/>
            <a:r>
              <a:rPr lang="th-TH" altLang="en-US" sz="1800"/>
              <a:t>and programs.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3276600" y="4600575"/>
            <a:ext cx="2933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th-TH" altLang="en-US" sz="1800"/>
              <a:t>The data bus transports the</a:t>
            </a:r>
          </a:p>
          <a:p>
            <a:pPr algn="l"/>
            <a:r>
              <a:rPr lang="th-TH" altLang="en-US" sz="1800"/>
              <a:t>processed data to the RAM so</a:t>
            </a:r>
          </a:p>
          <a:p>
            <a:pPr algn="l"/>
            <a:r>
              <a:rPr lang="th-TH" altLang="en-US" sz="1800"/>
              <a:t>it can be stored, displayed, or</a:t>
            </a:r>
          </a:p>
          <a:p>
            <a:pPr algn="l"/>
            <a:r>
              <a:rPr lang="th-TH" altLang="en-US" sz="1800"/>
              <a:t>output.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6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The CPU in Action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36A6-2067-42F6-9927-6049EC1303DF}" type="slidenum">
              <a:rPr lang="en-US" altLang="en-US"/>
              <a:pPr/>
              <a:t>18</a:t>
            </a:fld>
            <a:endParaRPr lang="en-US" altLang="en-US" sz="2600"/>
          </a:p>
        </p:txBody>
      </p:sp>
      <p:pic>
        <p:nvPicPr>
          <p:cNvPr id="129035" name="Picture 1035" descr="C:\WINDOWS\Desktop\a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934075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7" name="Rectangle 1037"/>
          <p:cNvSpPr>
            <a:spLocks noChangeArrowheads="1"/>
          </p:cNvSpPr>
          <p:nvPr/>
        </p:nvSpPr>
        <p:spPr bwMode="auto">
          <a:xfrm>
            <a:off x="3581400" y="2133600"/>
            <a:ext cx="4343400" cy="43434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038" name="Text Box 1038"/>
          <p:cNvSpPr txBox="1">
            <a:spLocks noChangeArrowheads="1"/>
          </p:cNvSpPr>
          <p:nvPr/>
        </p:nvSpPr>
        <p:spPr bwMode="auto">
          <a:xfrm>
            <a:off x="3657600" y="5916613"/>
            <a:ext cx="151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CPU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129039" name="Text Box 1039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B7246C"/>
                </a:solidFill>
              </a:rPr>
              <a:t>instruction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pointer</a:t>
            </a:r>
            <a:r>
              <a:rPr lang="en-US" altLang="en-US"/>
              <a:t> in the CPU's control unit   stores the location of the next program instruction to be executed.</a:t>
            </a:r>
          </a:p>
          <a:p>
            <a:endParaRPr lang="en-US" altLang="en-US"/>
          </a:p>
          <a:p>
            <a:r>
              <a:rPr lang="en-US" altLang="en-US"/>
              <a:t>The </a:t>
            </a:r>
            <a:r>
              <a:rPr lang="en-US" altLang="en-US" i="1">
                <a:solidFill>
                  <a:srgbClr val="B7246C"/>
                </a:solidFill>
              </a:rPr>
              <a:t>instruction</a:t>
            </a:r>
            <a:r>
              <a:rPr lang="en-US" altLang="en-US"/>
              <a:t> is loaded into the </a:t>
            </a:r>
            <a:r>
              <a:rPr lang="en-US" altLang="en-US" i="1">
                <a:solidFill>
                  <a:srgbClr val="B7246C"/>
                </a:solidFill>
              </a:rPr>
              <a:t>instruction register</a:t>
            </a:r>
            <a:r>
              <a:rPr lang="en-US" altLang="en-US"/>
              <a:t> to be carried out.</a:t>
            </a:r>
          </a:p>
          <a:p>
            <a:pPr lvl="1"/>
            <a:r>
              <a:rPr lang="en-US" altLang="en-US"/>
              <a:t>registers are local memory on the CPU</a:t>
            </a:r>
          </a:p>
          <a:p>
            <a:endParaRPr lang="en-US" altLang="en-US" sz="3200" b="1" i="1">
              <a:solidFill>
                <a:srgbClr val="B7246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F2E6-1D13-472E-B44E-6B3DD598ED21}" type="slidenum">
              <a:rPr lang="en-US" altLang="en-US"/>
              <a:pPr/>
              <a:t>19</a:t>
            </a:fld>
            <a:endParaRPr lang="en-US" altLang="en-US" sz="2600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Overview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en-US" dirty="0"/>
              <a:t>1. Inside a PC</a:t>
            </a:r>
          </a:p>
          <a:p>
            <a:r>
              <a:rPr lang="th-TH" altLang="en-US" dirty="0"/>
              <a:t>2. The Motherboard</a:t>
            </a:r>
          </a:p>
          <a:p>
            <a:r>
              <a:rPr lang="th-TH" altLang="en-US" dirty="0"/>
              <a:t>3. RAM</a:t>
            </a:r>
          </a:p>
          <a:p>
            <a:r>
              <a:rPr lang="th-TH" altLang="en-US" dirty="0"/>
              <a:t>4. ROM</a:t>
            </a:r>
          </a:p>
          <a:p>
            <a:r>
              <a:rPr lang="th-TH" altLang="en-US" dirty="0"/>
              <a:t>5. CMOS Memory</a:t>
            </a:r>
          </a:p>
          <a:p>
            <a:r>
              <a:rPr lang="th-TH" altLang="en-US" dirty="0"/>
              <a:t>6. The CPU</a:t>
            </a:r>
          </a:p>
          <a:p>
            <a:r>
              <a:rPr lang="th-TH" altLang="en-US" dirty="0"/>
              <a:t>7. Expansion Slots</a:t>
            </a:r>
          </a:p>
          <a:p>
            <a:r>
              <a:rPr lang="th-TH" altLang="en-US" dirty="0"/>
              <a:t>8. Booting the Computer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28509"/>
            <a:ext cx="8134350" cy="2929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Diyala university  College of engineering Department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of computer engineering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C0E3-3094-4EFD-8DCB-F7D1791715A5}" type="slidenum">
              <a:rPr lang="en-US" altLang="en-US"/>
              <a:pPr/>
              <a:t>2</a:t>
            </a:fld>
            <a:endParaRPr lang="en-US" altLang="en-US" sz="2600" dirty="0"/>
          </a:p>
        </p:txBody>
      </p:sp>
      <p:sp>
        <p:nvSpPr>
          <p:cNvPr id="250884" name="AutoShape 1028"/>
          <p:cNvSpPr>
            <a:spLocks/>
          </p:cNvSpPr>
          <p:nvPr/>
        </p:nvSpPr>
        <p:spPr bwMode="auto">
          <a:xfrm>
            <a:off x="4191000" y="32004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4646613" y="3595688"/>
            <a:ext cx="2592387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types of memory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6" name="Text Box 1030"/>
          <p:cNvSpPr txBox="1">
            <a:spLocks noChangeArrowheads="1"/>
          </p:cNvSpPr>
          <p:nvPr/>
        </p:nvSpPr>
        <p:spPr bwMode="auto">
          <a:xfrm>
            <a:off x="5324475" y="2514600"/>
            <a:ext cx="1701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'brains'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7" name="Text Box 1031"/>
          <p:cNvSpPr txBox="1">
            <a:spLocks noChangeArrowheads="1"/>
          </p:cNvSpPr>
          <p:nvPr/>
        </p:nvSpPr>
        <p:spPr bwMode="auto">
          <a:xfrm>
            <a:off x="4941888" y="4648200"/>
            <a:ext cx="2068512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processor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8" name="Line 1032"/>
          <p:cNvSpPr>
            <a:spLocks noChangeShapeType="1"/>
          </p:cNvSpPr>
          <p:nvPr/>
        </p:nvSpPr>
        <p:spPr bwMode="auto">
          <a:xfrm flipH="1">
            <a:off x="36576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89" name="Line 1033"/>
          <p:cNvSpPr>
            <a:spLocks noChangeShapeType="1"/>
          </p:cNvSpPr>
          <p:nvPr/>
        </p:nvSpPr>
        <p:spPr bwMode="auto">
          <a:xfrm flipH="1">
            <a:off x="46482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0" name="AutoShape 1034"/>
          <p:cNvSpPr>
            <a:spLocks/>
          </p:cNvSpPr>
          <p:nvPr/>
        </p:nvSpPr>
        <p:spPr bwMode="auto">
          <a:xfrm>
            <a:off x="7315200" y="34290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1" name="Freeform 1035"/>
          <p:cNvSpPr>
            <a:spLocks/>
          </p:cNvSpPr>
          <p:nvPr/>
        </p:nvSpPr>
        <p:spPr bwMode="auto">
          <a:xfrm>
            <a:off x="7010400" y="2692400"/>
            <a:ext cx="1638300" cy="1908175"/>
          </a:xfrm>
          <a:custGeom>
            <a:avLst/>
            <a:gdLst>
              <a:gd name="T0" fmla="*/ 432 w 1032"/>
              <a:gd name="T1" fmla="*/ 1040 h 1056"/>
              <a:gd name="T2" fmla="*/ 816 w 1032"/>
              <a:gd name="T3" fmla="*/ 992 h 1056"/>
              <a:gd name="T4" fmla="*/ 1008 w 1032"/>
              <a:gd name="T5" fmla="*/ 656 h 1056"/>
              <a:gd name="T6" fmla="*/ 960 w 1032"/>
              <a:gd name="T7" fmla="*/ 224 h 1056"/>
              <a:gd name="T8" fmla="*/ 720 w 1032"/>
              <a:gd name="T9" fmla="*/ 32 h 1056"/>
              <a:gd name="T10" fmla="*/ 0 w 1032"/>
              <a:gd name="T11" fmla="*/ 3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2" h="1056">
                <a:moveTo>
                  <a:pt x="432" y="1040"/>
                </a:moveTo>
                <a:cubicBezTo>
                  <a:pt x="576" y="1048"/>
                  <a:pt x="720" y="1056"/>
                  <a:pt x="816" y="992"/>
                </a:cubicBezTo>
                <a:cubicBezTo>
                  <a:pt x="912" y="928"/>
                  <a:pt x="984" y="784"/>
                  <a:pt x="1008" y="656"/>
                </a:cubicBezTo>
                <a:cubicBezTo>
                  <a:pt x="1032" y="528"/>
                  <a:pt x="1008" y="328"/>
                  <a:pt x="960" y="224"/>
                </a:cubicBezTo>
                <a:cubicBezTo>
                  <a:pt x="912" y="120"/>
                  <a:pt x="880" y="64"/>
                  <a:pt x="720" y="32"/>
                </a:cubicBezTo>
                <a:cubicBezTo>
                  <a:pt x="560" y="0"/>
                  <a:pt x="28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B7246C"/>
                </a:solidFill>
              </a:rPr>
              <a:t>ALU</a:t>
            </a:r>
            <a:r>
              <a:rPr lang="en-US" altLang="en-US"/>
              <a:t> (arithmetic logic unit) executes the instruction.</a:t>
            </a:r>
          </a:p>
          <a:p>
            <a:pPr lvl="2"/>
            <a:endParaRPr lang="en-US" altLang="en-US"/>
          </a:p>
          <a:p>
            <a:r>
              <a:rPr lang="en-US" altLang="en-US"/>
              <a:t>The result is placed in the </a:t>
            </a:r>
            <a:r>
              <a:rPr lang="en-US" altLang="en-US" i="1">
                <a:solidFill>
                  <a:srgbClr val="B7246C"/>
                </a:solidFill>
              </a:rPr>
              <a:t>accumulator</a:t>
            </a:r>
            <a:r>
              <a:rPr lang="en-US" altLang="en-US"/>
              <a:t> (another register), then stored back in RAM or used in other CPU operations.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BF6D-4ADB-4A14-B7BA-9D7EB9F4974E}" type="slidenum">
              <a:rPr lang="en-US" altLang="en-US"/>
              <a:pPr/>
              <a:t>20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CPU Instruction Cycle</a:t>
            </a:r>
          </a:p>
        </p:txBody>
      </p:sp>
      <p:sp>
        <p:nvSpPr>
          <p:cNvPr id="135176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CPU executes a series of instructions by looping through an </a:t>
            </a:r>
            <a:r>
              <a:rPr lang="en-US" altLang="en-US" i="1">
                <a:solidFill>
                  <a:srgbClr val="B7246C"/>
                </a:solidFill>
              </a:rPr>
              <a:t>instruction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cycle</a:t>
            </a:r>
            <a:r>
              <a:rPr lang="en-US" altLang="en-US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6AE-CA03-4F5B-9FC8-90A00E7DDF84}" type="slidenum">
              <a:rPr lang="en-US" altLang="en-US"/>
              <a:pPr/>
              <a:t>21</a:t>
            </a:fld>
            <a:endParaRPr lang="en-US" altLang="en-US" sz="2600"/>
          </a:p>
        </p:txBody>
      </p:sp>
      <p:pic>
        <p:nvPicPr>
          <p:cNvPr id="135180" name="Picture 12" descr="C:\WINDOWS\Desktop\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200400"/>
            <a:ext cx="36099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884238" y="3781425"/>
            <a:ext cx="2211387" cy="1552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The speed of the</a:t>
            </a:r>
          </a:p>
          <a:p>
            <a:r>
              <a:rPr lang="th-TH" altLang="en-US"/>
              <a:t>instruction cycle</a:t>
            </a:r>
          </a:p>
          <a:p>
            <a:r>
              <a:rPr lang="th-TH" altLang="en-US"/>
              <a:t>is controlled by</a:t>
            </a:r>
          </a:p>
          <a:p>
            <a:r>
              <a:rPr lang="th-TH" altLang="en-US"/>
              <a:t>the CPU's clock.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System Clock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62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B7246C"/>
                </a:solidFill>
              </a:rPr>
              <a:t>system</a:t>
            </a:r>
            <a:r>
              <a:rPr lang="en-US" altLang="en-US" i="1"/>
              <a:t> </a:t>
            </a:r>
            <a:r>
              <a:rPr lang="en-US" altLang="en-US" i="1">
                <a:solidFill>
                  <a:srgbClr val="B7246C"/>
                </a:solidFill>
              </a:rPr>
              <a:t>clock</a:t>
            </a:r>
            <a:r>
              <a:rPr lang="en-US" altLang="en-US"/>
              <a:t> sends out 'ticks' to control the timing of all the motherboard tasks</a:t>
            </a:r>
          </a:p>
          <a:p>
            <a:pPr lvl="1"/>
            <a:r>
              <a:rPr lang="en-US" altLang="en-US"/>
              <a:t>e.g. it controls the speed of the data bus and the instruction cycle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The time it takes to complete an instruction cycle is measured in </a:t>
            </a:r>
            <a:r>
              <a:rPr lang="en-US" altLang="en-US" i="1">
                <a:solidFill>
                  <a:srgbClr val="B7246C"/>
                </a:solidFill>
              </a:rPr>
              <a:t>megahertz</a:t>
            </a:r>
            <a:r>
              <a:rPr lang="en-US" altLang="en-US"/>
              <a:t> (MHz).</a:t>
            </a:r>
          </a:p>
          <a:p>
            <a:pPr lvl="1"/>
            <a:r>
              <a:rPr lang="th-TH" altLang="en-US"/>
              <a:t>1 MHz = one million cycles per second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7A8E-7055-464A-8F89-BF0DCD7970F3}" type="slidenum">
              <a:rPr lang="en-US" altLang="en-US"/>
              <a:pPr/>
              <a:t>22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Measures of CPU Size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i="1">
                <a:solidFill>
                  <a:srgbClr val="B7246C"/>
                </a:solidFill>
              </a:rPr>
              <a:t>Word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size</a:t>
            </a:r>
            <a:r>
              <a:rPr lang="en-US" altLang="en-US"/>
              <a:t>: the number of bytes the CPU can process at once.</a:t>
            </a:r>
          </a:p>
          <a:p>
            <a:pPr lvl="1"/>
            <a:r>
              <a:rPr lang="en-US" altLang="en-US"/>
              <a:t>depends on the number of registers in the CPU;</a:t>
            </a:r>
          </a:p>
          <a:p>
            <a:pPr lvl="1"/>
            <a:r>
              <a:rPr lang="en-US" altLang="en-US"/>
              <a:t>depends on the size of the data bus</a:t>
            </a:r>
            <a:br>
              <a:rPr lang="en-US" altLang="en-US"/>
            </a:br>
            <a:endParaRPr lang="en-US" altLang="en-US"/>
          </a:p>
          <a:p>
            <a:r>
              <a:rPr lang="en-US" altLang="en-US" i="1">
                <a:solidFill>
                  <a:srgbClr val="B7246C"/>
                </a:solidFill>
              </a:rPr>
              <a:t>Cache size</a:t>
            </a:r>
            <a:r>
              <a:rPr lang="en-US" altLang="en-US"/>
              <a:t>: the cache is high-speed memory on the CPU that stores data which is needed often.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8FB-A070-4B88-AD92-7A8189DD08F5}" type="slidenum">
              <a:rPr lang="en-US" altLang="en-US"/>
              <a:pPr/>
              <a:t>23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7.  Expansion Slots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20AC-5162-4E37-9556-C52304F8A74A}" type="slidenum">
              <a:rPr lang="en-US" altLang="en-US"/>
              <a:pPr/>
              <a:t>24</a:t>
            </a:fld>
            <a:endParaRPr lang="en-US" altLang="en-US" sz="2600"/>
          </a:p>
        </p:txBody>
      </p:sp>
      <p:pic>
        <p:nvPicPr>
          <p:cNvPr id="186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210300" cy="437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1981200" y="430213"/>
            <a:ext cx="624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246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2895600" y="5008563"/>
            <a:ext cx="2349500" cy="935037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The expansion bus </a:t>
            </a:r>
          </a:p>
          <a:p>
            <a:pPr algn="l" eaLnBrk="0" hangingPunct="0"/>
            <a:r>
              <a:rPr lang="en-US" altLang="en-US" sz="1800"/>
              <a:t>transports data through </a:t>
            </a:r>
          </a:p>
          <a:p>
            <a:pPr algn="l" eaLnBrk="0" hangingPunct="0"/>
            <a:r>
              <a:rPr lang="en-US" altLang="en-US" sz="1800"/>
              <a:t>the motherboard.</a:t>
            </a: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6483350" y="2444750"/>
            <a:ext cx="23495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Most expansion cards</a:t>
            </a:r>
          </a:p>
          <a:p>
            <a:pPr algn="l" eaLnBrk="0" hangingPunct="0"/>
            <a:r>
              <a:rPr lang="en-US" altLang="en-US" sz="1800"/>
              <a:t>contain a port.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6324600" y="5084763"/>
            <a:ext cx="2432050" cy="935037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A connector cable plugs</a:t>
            </a:r>
          </a:p>
          <a:p>
            <a:pPr algn="l" eaLnBrk="0" hangingPunct="0"/>
            <a:r>
              <a:rPr lang="en-US" altLang="en-US" sz="1800"/>
              <a:t>into the port, and leads </a:t>
            </a:r>
          </a:p>
          <a:p>
            <a:pPr algn="l" eaLnBrk="0" hangingPunct="0"/>
            <a:r>
              <a:rPr lang="en-US" altLang="en-US" sz="1800"/>
              <a:t>to a peripheral.</a:t>
            </a: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 flipH="1" flipV="1">
            <a:off x="1600200" y="3554413"/>
            <a:ext cx="19050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4038600" y="4164013"/>
            <a:ext cx="457200" cy="838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5095875" y="2438400"/>
            <a:ext cx="466725" cy="10668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 flipV="1">
            <a:off x="6248400" y="3200400"/>
            <a:ext cx="4572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V="1">
            <a:off x="6705600" y="4164013"/>
            <a:ext cx="304800" cy="9144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609600" y="3179763"/>
            <a:ext cx="1060450" cy="9969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Data </a:t>
            </a:r>
            <a:br>
              <a:rPr lang="en-US" altLang="en-US" sz="1800"/>
            </a:br>
            <a:r>
              <a:rPr lang="en-US" altLang="en-US" sz="1800"/>
              <a:t>originates</a:t>
            </a:r>
          </a:p>
          <a:p>
            <a:pPr algn="l" eaLnBrk="0" hangingPunct="0"/>
            <a:r>
              <a:rPr lang="en-US" altLang="en-US" sz="1800"/>
              <a:t>in RAM</a:t>
            </a: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3657600" y="1752600"/>
            <a:ext cx="2660650" cy="7620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Expansion slot containing </a:t>
            </a:r>
          </a:p>
          <a:p>
            <a:pPr algn="l" eaLnBrk="0" hangingPunct="0"/>
            <a:r>
              <a:rPr lang="en-US" altLang="en-US" sz="1800"/>
              <a:t>an expansion card.</a:t>
            </a: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Common expansion cards: 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graphics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card</a:t>
            </a:r>
            <a:r>
              <a:rPr lang="en-US" altLang="en-US"/>
              <a:t> (for connecting to a monitor)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network card</a:t>
            </a:r>
            <a:r>
              <a:rPr lang="en-US" altLang="en-US"/>
              <a:t> (for transmitting data over a network)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sound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card</a:t>
            </a:r>
            <a:r>
              <a:rPr lang="en-US" altLang="en-US"/>
              <a:t> (for connecting to a microphone and speakers)</a:t>
            </a:r>
          </a:p>
          <a:p>
            <a:pPr lvl="1"/>
            <a:endParaRPr lang="en-US" altLang="en-US"/>
          </a:p>
          <a:p>
            <a:r>
              <a:rPr lang="en-US" altLang="en-US"/>
              <a:t>Most PCs offer 4-8 expansion slots.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252F-8893-4C9D-B887-07BA0D62CC27}" type="slidenum">
              <a:rPr lang="en-US" altLang="en-US"/>
              <a:pPr/>
              <a:t>25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Expansion Slot Types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There are several different types of expansion slot: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ISA</a:t>
            </a:r>
            <a:r>
              <a:rPr lang="en-US" altLang="en-US"/>
              <a:t>: older technology, for modems and slow devices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PCI</a:t>
            </a:r>
            <a:r>
              <a:rPr lang="en-US" altLang="en-US"/>
              <a:t>: for graphics, sound, video, modem or network cards</a:t>
            </a:r>
          </a:p>
          <a:p>
            <a:pPr lvl="1"/>
            <a:r>
              <a:rPr lang="en-US" altLang="en-US" i="1">
                <a:solidFill>
                  <a:srgbClr val="B7246C"/>
                </a:solidFill>
              </a:rPr>
              <a:t>AGP</a:t>
            </a:r>
            <a:r>
              <a:rPr lang="en-US" altLang="en-US" i="1">
                <a:solidFill>
                  <a:schemeClr val="bg2"/>
                </a:solidFill>
              </a:rPr>
              <a:t>: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/>
              <a:t>for graphics cards</a:t>
            </a:r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F2DA-04E8-4E3E-94F6-30F48BD8D48A}" type="slidenum">
              <a:rPr lang="en-US" altLang="en-US"/>
              <a:pPr/>
              <a:t>26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Connector Cables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014-905E-4C92-BB64-0C7DE52DF613}" type="slidenum">
              <a:rPr lang="en-US" altLang="en-US"/>
              <a:pPr/>
              <a:t>27</a:t>
            </a:fld>
            <a:endParaRPr lang="en-US" altLang="en-US" sz="2600"/>
          </a:p>
        </p:txBody>
      </p:sp>
      <p:pic>
        <p:nvPicPr>
          <p:cNvPr id="252931" name="Picture 3" descr="C:\WINDOWS\Desktop\c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543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 dirty="0"/>
              <a:t>continued</a:t>
            </a:r>
            <a:endParaRPr lang="th-TH" altLang="en-US" sz="2800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B86-593E-41FC-9302-F3E706FC0EAE}" type="slidenum">
              <a:rPr lang="en-US" altLang="en-US"/>
              <a:pPr/>
              <a:t>28</a:t>
            </a:fld>
            <a:endParaRPr lang="en-US" altLang="en-US" sz="2600"/>
          </a:p>
        </p:txBody>
      </p:sp>
      <p:pic>
        <p:nvPicPr>
          <p:cNvPr id="253954" name="Picture 1026" descr="C:\WINDOWS\Desktop\cab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86000"/>
            <a:ext cx="75533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8.  Booting a Computer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 i="1">
                <a:solidFill>
                  <a:srgbClr val="B7246C"/>
                </a:solidFill>
              </a:rPr>
              <a:t>Booting</a:t>
            </a:r>
            <a:r>
              <a:rPr lang="th-TH" altLang="en-US"/>
              <a:t> is the sequence of computer operations from power-up until the system is ready for use</a:t>
            </a:r>
          </a:p>
          <a:p>
            <a:pPr lvl="1"/>
            <a:r>
              <a:rPr lang="th-TH" altLang="en-US"/>
              <a:t>this includes hardware testing, and loading the OS</a:t>
            </a:r>
            <a:endParaRPr lang="en-US" altLang="en-US" sz="200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2DDA-29BE-48E4-ABD8-04B5F2674E1C}" type="slidenum">
              <a:rPr lang="en-US" altLang="en-US"/>
              <a:pPr/>
              <a:t>29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 Inside a PC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206-14B6-4CA7-B17A-3931BCD2F77C}" type="slidenum">
              <a:rPr lang="en-US" altLang="en-US"/>
              <a:pPr/>
              <a:t>3</a:t>
            </a:fld>
            <a:endParaRPr lang="en-US" altLang="en-US" sz="2600"/>
          </a:p>
        </p:txBody>
      </p:sp>
      <p:pic>
        <p:nvPicPr>
          <p:cNvPr id="1024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52600"/>
            <a:ext cx="58959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209800" y="2590800"/>
            <a:ext cx="1409700" cy="8572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590800" y="4648200"/>
            <a:ext cx="1143000" cy="5334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4924425" y="4343400"/>
            <a:ext cx="485775" cy="1219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5467350" y="4048125"/>
            <a:ext cx="1724025" cy="6667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334000" y="2228850"/>
            <a:ext cx="1895475" cy="2857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353050" y="3114675"/>
            <a:ext cx="1866900" cy="2095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71600" y="2139950"/>
            <a:ext cx="90805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Power</a:t>
            </a:r>
          </a:p>
          <a:p>
            <a:pPr algn="l" eaLnBrk="0" hangingPunct="0"/>
            <a:r>
              <a:rPr lang="en-US" altLang="en-US" sz="1800"/>
              <a:t>supply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75500" y="183515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CD-ROM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175500" y="382270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Floppy</a:t>
            </a:r>
          </a:p>
          <a:p>
            <a:pPr algn="l" eaLnBrk="0" hangingPunct="0"/>
            <a:r>
              <a:rPr lang="en-US" altLang="en-US" sz="1800"/>
              <a:t>disk drive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175500" y="2819400"/>
            <a:ext cx="12065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Hard disk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883150" y="5416550"/>
            <a:ext cx="1435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Wires and</a:t>
            </a:r>
          </a:p>
          <a:p>
            <a:pPr algn="l" eaLnBrk="0" hangingPunct="0"/>
            <a:r>
              <a:rPr lang="en-US" altLang="en-US" sz="1800"/>
              <a:t>ribbon cables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066800" y="4800600"/>
            <a:ext cx="1511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Sound/network</a:t>
            </a:r>
          </a:p>
          <a:p>
            <a:pPr algn="l" eaLnBrk="0" hangingPunct="0"/>
            <a:r>
              <a:rPr lang="en-US" altLang="en-US" sz="1800"/>
              <a:t>cards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2362200" y="3429000"/>
            <a:ext cx="14478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71600" y="3505200"/>
            <a:ext cx="1054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 b="1"/>
              <a:t>Mother</a:t>
            </a:r>
          </a:p>
          <a:p>
            <a:pPr algn="l" eaLnBrk="0" hangingPunct="0"/>
            <a:r>
              <a:rPr lang="en-US" altLang="en-US" sz="1800" b="1"/>
              <a:t>board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Booting Tasks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620000" cy="2514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computer checks the CMOS memory. </a:t>
            </a:r>
          </a:p>
          <a:p>
            <a:endParaRPr lang="en-US" altLang="en-US"/>
          </a:p>
          <a:p>
            <a:r>
              <a:rPr lang="en-US" altLang="en-US"/>
              <a:t>The computer loads configuration settings from Config.sys or the </a:t>
            </a:r>
            <a:r>
              <a:rPr lang="en-US" altLang="en-US" i="1">
                <a:solidFill>
                  <a:srgbClr val="B7246C"/>
                </a:solidFill>
              </a:rPr>
              <a:t>Windows Registry</a:t>
            </a:r>
            <a:r>
              <a:rPr lang="en-US" altLang="en-US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EDA7-38C9-40A6-8342-291B6B852FDF}" type="slidenum">
              <a:rPr lang="en-US" altLang="en-US"/>
              <a:pPr/>
              <a:t>30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Problems #1</a:t>
            </a:r>
          </a:p>
        </p:txBody>
      </p:sp>
      <p:sp>
        <p:nvSpPr>
          <p:cNvPr id="227337" name="Rectangle 9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If nothing happens, the system is not getting power.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4D08-5140-4D69-A420-69BCDC539326}" type="slidenum">
              <a:rPr lang="en-US" altLang="en-US"/>
              <a:pPr/>
              <a:t>31</a:t>
            </a:fld>
            <a:endParaRPr lang="en-US" altLang="en-US" sz="2600"/>
          </a:p>
        </p:txBody>
      </p:sp>
      <p:pic>
        <p:nvPicPr>
          <p:cNvPr id="2273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587750"/>
            <a:ext cx="30130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5270500" y="3289300"/>
            <a:ext cx="3416300" cy="9779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2000"/>
              <a:t>When you turn on a computer, </a:t>
            </a:r>
          </a:p>
          <a:p>
            <a:pPr algn="l" eaLnBrk="0" hangingPunct="0"/>
            <a:r>
              <a:rPr lang="en-US" altLang="en-US" sz="2000"/>
              <a:t>you should see the power light</a:t>
            </a:r>
          </a:p>
          <a:p>
            <a:pPr algn="l" eaLnBrk="0" hangingPunct="0"/>
            <a:r>
              <a:rPr lang="en-US" altLang="en-US" sz="2000"/>
              <a:t>and hear the fan.</a:t>
            </a: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 flipV="1">
            <a:off x="1828800" y="4648200"/>
            <a:ext cx="304800" cy="15240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 flipH="1" flipV="1">
            <a:off x="3810000" y="4267200"/>
            <a:ext cx="762000" cy="7620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4267200" y="4813300"/>
            <a:ext cx="596900" cy="2921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Fan</a:t>
            </a: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1384300" y="6019800"/>
            <a:ext cx="1435100" cy="2921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Power light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Problems #2</a:t>
            </a:r>
          </a:p>
        </p:txBody>
      </p:sp>
      <p:sp>
        <p:nvSpPr>
          <p:cNvPr id="229384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If the ROM chips, RAM, or processor are broken, then the computer will stop or 'hang'</a:t>
            </a:r>
          </a:p>
          <a:p>
            <a:pPr lvl="1"/>
            <a:r>
              <a:rPr lang="en-US" altLang="en-US"/>
              <a:t>the light and fan will be on, but...</a:t>
            </a:r>
          </a:p>
          <a:p>
            <a:pPr lvl="1"/>
            <a:r>
              <a:rPr lang="en-US" altLang="en-US"/>
              <a:t>there will be no messages on the screen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6F1A-ACC4-44F5-B623-1CC207B2ED3C}" type="slidenum">
              <a:rPr lang="en-US" altLang="en-US"/>
              <a:pPr/>
              <a:t>32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Problems #3</a:t>
            </a:r>
          </a:p>
        </p:txBody>
      </p:sp>
      <p:sp>
        <p:nvSpPr>
          <p:cNvPr id="231432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B7246C"/>
                </a:solidFill>
              </a:rPr>
              <a:t>Power-On Self-Test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(POST) automatically checks for problems in the computer.</a:t>
            </a:r>
          </a:p>
          <a:p>
            <a:r>
              <a:rPr lang="en-US" altLang="en-US"/>
              <a:t>POST checks:</a:t>
            </a:r>
          </a:p>
          <a:p>
            <a:pPr lvl="1"/>
            <a:r>
              <a:rPr lang="en-US" altLang="en-US"/>
              <a:t>the graphics card, RAM, the keyboard</a:t>
            </a:r>
          </a:p>
          <a:p>
            <a:pPr lvl="1"/>
            <a:r>
              <a:rPr lang="en-US" altLang="en-US"/>
              <a:t>performs drives test</a:t>
            </a:r>
          </a:p>
          <a:p>
            <a:pPr lvl="2"/>
            <a:r>
              <a:rPr lang="en-US" altLang="en-US"/>
              <a:t>hard drive, CD drives, floppy drive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Problems are reported by various beeps, or by on-screen messages.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3F3A-68A9-4018-A9A8-BE5B284C053E}" type="slidenum">
              <a:rPr lang="en-US" altLang="en-US"/>
              <a:pPr/>
              <a:t>33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Problems #4</a:t>
            </a:r>
          </a:p>
        </p:txBody>
      </p:sp>
      <p:sp>
        <p:nvSpPr>
          <p:cNvPr id="233480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620000" cy="228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Configuration data is missing or corrupted</a:t>
            </a:r>
          </a:p>
          <a:p>
            <a:pPr lvl="1"/>
            <a:r>
              <a:rPr lang="en-US" altLang="en-US"/>
              <a:t>in the CMOS or the Windows Registry</a:t>
            </a:r>
          </a:p>
          <a:p>
            <a:pPr lvl="1"/>
            <a:endParaRPr lang="en-US" altLang="en-US"/>
          </a:p>
          <a:p>
            <a:r>
              <a:rPr lang="en-US" altLang="en-US"/>
              <a:t>This will generate on-screen messages.</a:t>
            </a:r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567-0760-424D-8A2A-C18E90C42193}" type="slidenum">
              <a:rPr lang="en-US" altLang="en-US"/>
              <a:pPr/>
              <a:t>34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Windows Safe Mode</a:t>
            </a:r>
          </a:p>
        </p:txBody>
      </p:sp>
      <p:sp>
        <p:nvSpPr>
          <p:cNvPr id="237576" name="Rectangle 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If MS Windows cannot complete booting, it may start in Safe Mode. </a:t>
            </a:r>
          </a:p>
          <a:p>
            <a:endParaRPr lang="en-US" altLang="en-US"/>
          </a:p>
          <a:p>
            <a:r>
              <a:rPr lang="en-US" altLang="en-US" i="1">
                <a:solidFill>
                  <a:srgbClr val="B7246C"/>
                </a:solidFill>
              </a:rPr>
              <a:t>Safe Mode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is a limited version of Windows that allows you to use only the mouse, monitor, and keyboards</a:t>
            </a:r>
          </a:p>
          <a:p>
            <a:pPr lvl="1"/>
            <a:r>
              <a:rPr lang="en-US" altLang="en-US"/>
              <a:t>no peripherals</a:t>
            </a:r>
          </a:p>
          <a:p>
            <a:pPr lvl="1"/>
            <a:r>
              <a:rPr lang="en-US" altLang="en-US"/>
              <a:t>the screen icons will probably look very large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AA9-E78E-419C-BBF4-4178F6C78C3A}" type="slidenum">
              <a:rPr lang="en-US" altLang="en-US"/>
              <a:pPr/>
              <a:t>35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657E-6349-4B71-9EBA-9B939B68C640}" type="slidenum">
              <a:rPr lang="en-US" altLang="en-US"/>
              <a:pPr/>
              <a:t>36</a:t>
            </a:fld>
            <a:endParaRPr lang="en-US" altLang="en-US" sz="260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33400"/>
            <a:ext cx="8001000" cy="990600"/>
          </a:xfrm>
        </p:spPr>
        <p:txBody>
          <a:bodyPr/>
          <a:lstStyle/>
          <a:p>
            <a:r>
              <a:rPr lang="th-TH" altLang="en-US"/>
              <a:t>Windows Safe Mode Picture</a:t>
            </a: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 The Motherboard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most important part of a PC is the </a:t>
            </a:r>
            <a:r>
              <a:rPr lang="en-US" altLang="en-US" i="1">
                <a:solidFill>
                  <a:srgbClr val="B7246C"/>
                </a:solidFill>
              </a:rPr>
              <a:t>motherboard</a:t>
            </a:r>
            <a:r>
              <a:rPr lang="en-US" altLang="en-US"/>
              <a:t>. It holds:</a:t>
            </a:r>
          </a:p>
          <a:p>
            <a:pPr lvl="1"/>
            <a:r>
              <a:rPr lang="en-US" altLang="en-US"/>
              <a:t>the processor chip</a:t>
            </a:r>
          </a:p>
          <a:p>
            <a:pPr lvl="1"/>
            <a:r>
              <a:rPr lang="en-US" altLang="en-US"/>
              <a:t>memory chips</a:t>
            </a:r>
          </a:p>
          <a:p>
            <a:pPr lvl="1"/>
            <a:r>
              <a:rPr lang="en-US" altLang="en-US"/>
              <a:t>chips that handle input/output (I/O)</a:t>
            </a:r>
          </a:p>
          <a:p>
            <a:pPr lvl="1"/>
            <a:r>
              <a:rPr lang="en-US" altLang="en-US"/>
              <a:t>the expansion slots for connecting peripherals</a:t>
            </a:r>
          </a:p>
          <a:p>
            <a:r>
              <a:rPr lang="en-US" altLang="en-US"/>
              <a:t>Some chips are soldered onto the motherboard(permanent), and some are removable (so they can be upgraded).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D5E1-3EA3-44B6-AC1E-BC1AC2D45810}" type="slidenum">
              <a:rPr lang="en-US" altLang="en-US"/>
              <a:pPr/>
              <a:t>4</a:t>
            </a:fld>
            <a:endParaRPr lang="en-US" altLang="en-US" sz="260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Chip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chip (microchip) is an </a:t>
            </a:r>
            <a:r>
              <a:rPr lang="en-US" altLang="en-US" i="1">
                <a:solidFill>
                  <a:srgbClr val="B7246C"/>
                </a:solidFill>
              </a:rPr>
              <a:t>integrated circuit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- a thin slice of silicon crystal packed with microscopic circuit elements</a:t>
            </a:r>
          </a:p>
          <a:p>
            <a:pPr lvl="1"/>
            <a:r>
              <a:rPr lang="en-US" altLang="en-US"/>
              <a:t>e.g. wires, transistors, </a:t>
            </a:r>
            <a:br>
              <a:rPr lang="en-US" altLang="en-US"/>
            </a:br>
            <a:r>
              <a:rPr lang="en-US" altLang="en-US"/>
              <a:t>capacitors, resistors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0CC-91E7-4F61-A309-FB445C5687A2}" type="slidenum">
              <a:rPr lang="en-US" altLang="en-US"/>
              <a:pPr/>
              <a:t>5</a:t>
            </a:fld>
            <a:endParaRPr lang="en-US" altLang="en-US" sz="2600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4176713" y="5662613"/>
            <a:ext cx="225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en-US" sz="1400"/>
              <a:t> </a:t>
            </a:r>
          </a:p>
        </p:txBody>
      </p:sp>
      <p:pic>
        <p:nvPicPr>
          <p:cNvPr id="261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4113"/>
            <a:ext cx="387667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Motherboard Picture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1F7-1B81-4FF1-A00A-DE8BC5FB1D54}" type="slidenum">
              <a:rPr lang="en-US" altLang="en-US"/>
              <a:pPr/>
              <a:t>6</a:t>
            </a:fld>
            <a:endParaRPr lang="en-US" altLang="en-US" sz="260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406525"/>
            <a:ext cx="686117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8500" y="2012950"/>
            <a:ext cx="1663700" cy="12065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Random Access</a:t>
            </a:r>
          </a:p>
          <a:p>
            <a:pPr algn="l" eaLnBrk="0" hangingPunct="0"/>
            <a:r>
              <a:rPr lang="en-US" altLang="en-US" sz="1800"/>
              <a:t>Memory (RAM)</a:t>
            </a:r>
          </a:p>
          <a:p>
            <a:pPr algn="l" eaLnBrk="0" hangingPunct="0"/>
            <a:r>
              <a:rPr lang="en-US" altLang="en-US" sz="1800"/>
              <a:t>chips.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1530350" y="5207000"/>
            <a:ext cx="762000" cy="4318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483350" y="3606800"/>
            <a:ext cx="304800" cy="19050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7092950" y="2971800"/>
            <a:ext cx="1066800" cy="13716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1835150" y="2768600"/>
            <a:ext cx="9144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645150" y="5359400"/>
            <a:ext cx="1816100" cy="5080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Expansion slots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702550" y="2057400"/>
            <a:ext cx="1136650" cy="11112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Read-only</a:t>
            </a:r>
            <a:br>
              <a:rPr lang="en-US" altLang="en-US" sz="1800"/>
            </a:br>
            <a:r>
              <a:rPr lang="en-US" altLang="en-US" sz="1800"/>
              <a:t>Memory </a:t>
            </a:r>
          </a:p>
          <a:p>
            <a:pPr algn="l" eaLnBrk="0" hangingPunct="0"/>
            <a:r>
              <a:rPr lang="en-US" altLang="en-US" sz="1800"/>
              <a:t>(ROM)</a:t>
            </a:r>
          </a:p>
          <a:p>
            <a:pPr algn="l" eaLnBrk="0" hangingPunct="0"/>
            <a:r>
              <a:rPr lang="en-US" altLang="en-US" sz="1800"/>
              <a:t>chips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9900" y="5594350"/>
            <a:ext cx="1593850" cy="5778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Processor chip</a:t>
            </a:r>
          </a:p>
          <a:p>
            <a:pPr algn="l" eaLnBrk="0" hangingPunct="0"/>
            <a:r>
              <a:rPr lang="en-US" altLang="en-US" sz="1800"/>
              <a:t>(the CPU)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54380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B7246C"/>
                </a:solidFill>
              </a:rPr>
              <a:t>data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bus</a:t>
            </a:r>
            <a:r>
              <a:rPr lang="en-US" altLang="en-US"/>
              <a:t> (a data path): connects the parts of the motherboard.</a:t>
            </a:r>
            <a:endParaRPr lang="en-US" altLang="en-US" sz="240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B4E-86C0-4A0C-8FD0-E31D2EE6C262}" type="slidenum">
              <a:rPr lang="en-US" altLang="en-US"/>
              <a:pPr/>
              <a:t>7</a:t>
            </a:fld>
            <a:endParaRPr lang="en-US" altLang="en-US" sz="2600"/>
          </a:p>
        </p:txBody>
      </p:sp>
      <p:pic>
        <p:nvPicPr>
          <p:cNvPr id="28683" name="Picture 11" descr="C:\WINDOWS\Desktop\e707d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4102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597775" y="3535363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RAM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6781800" y="3810000"/>
            <a:ext cx="8858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509963" y="6172200"/>
            <a:ext cx="258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via expansion cards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 rot="16200000">
            <a:off x="4648200" y="4038600"/>
            <a:ext cx="228600" cy="4191000"/>
          </a:xfrm>
          <a:prstGeom prst="leftBrace">
            <a:avLst>
              <a:gd name="adj1" fmla="val 1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 RAM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/>
              <a:t>Random Access Memory (RAM).</a:t>
            </a:r>
          </a:p>
          <a:p>
            <a:r>
              <a:rPr lang="th-TH" altLang="en-US"/>
              <a:t>RAM is used to hold programs while they are being executed, and data while it is being processed. </a:t>
            </a:r>
          </a:p>
          <a:p>
            <a:r>
              <a:rPr lang="th-TH" altLang="en-US"/>
              <a:t>RAM is </a:t>
            </a:r>
            <a:r>
              <a:rPr lang="th-TH" altLang="en-US" i="1">
                <a:solidFill>
                  <a:srgbClr val="B7246C"/>
                </a:solidFill>
              </a:rPr>
              <a:t>volatile</a:t>
            </a:r>
            <a:r>
              <a:rPr lang="th-TH" altLang="en-US"/>
              <a:t>, meaning that information written to RAM will disappear when the computer is turned off.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7E14-304D-4A11-8A73-16C13D128B79}" type="slidenum">
              <a:rPr lang="en-US" altLang="en-US"/>
              <a:pPr/>
              <a:t>8</a:t>
            </a:fld>
            <a:endParaRPr lang="en-US" altLang="en-US" sz="2600"/>
          </a:p>
        </p:txBody>
      </p:sp>
      <p:pic>
        <p:nvPicPr>
          <p:cNvPr id="61451" name="Picture 11" descr="C:\WINDOWS\Desktop\168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098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620000" cy="3276600"/>
          </a:xfrm>
        </p:spPr>
        <p:txBody>
          <a:bodyPr/>
          <a:lstStyle/>
          <a:p>
            <a:r>
              <a:rPr lang="th-TH" altLang="en-US"/>
              <a:t>RAM contents can be accessed </a:t>
            </a:r>
            <a:br>
              <a:rPr lang="th-TH" altLang="en-US"/>
            </a:br>
            <a:r>
              <a:rPr lang="th-TH" altLang="en-US"/>
              <a:t>in any (i.e. </a:t>
            </a:r>
            <a:r>
              <a:rPr lang="th-TH" altLang="en-US" i="1">
                <a:solidFill>
                  <a:srgbClr val="B7246C"/>
                </a:solidFill>
              </a:rPr>
              <a:t>random</a:t>
            </a:r>
            <a:r>
              <a:rPr lang="th-TH" altLang="en-US"/>
              <a:t>) order. </a:t>
            </a:r>
            <a:br>
              <a:rPr lang="th-TH" altLang="en-US"/>
            </a:br>
            <a:endParaRPr lang="th-TH" altLang="en-US"/>
          </a:p>
          <a:p>
            <a:r>
              <a:rPr lang="th-TH" altLang="en-US"/>
              <a:t>By contrast, a </a:t>
            </a:r>
            <a:r>
              <a:rPr lang="th-TH" altLang="en-US" i="1">
                <a:solidFill>
                  <a:srgbClr val="B7246C"/>
                </a:solidFill>
              </a:rPr>
              <a:t>sequential memory device</a:t>
            </a:r>
            <a:r>
              <a:rPr lang="th-TH" altLang="en-US" i="1">
                <a:solidFill>
                  <a:schemeClr val="tx1"/>
                </a:solidFill>
              </a:rPr>
              <a:t>,</a:t>
            </a:r>
            <a:r>
              <a:rPr lang="th-TH" altLang="en-US"/>
              <a:t> such as magnetic tape, forces the computer to access data in a fixed order because of the mechanical movement of the tape.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9604-7717-46B1-B3B3-172EB8E5E1D4}" type="slidenum">
              <a:rPr lang="en-US" altLang="en-US"/>
              <a:pPr/>
              <a:t>9</a:t>
            </a:fld>
            <a:endParaRPr lang="en-US" altLang="en-US" sz="2600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57200"/>
            <a:ext cx="19446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Pages>116</Pages>
  <Words>1248</Words>
  <Application>Microsoft Office PowerPoint</Application>
  <PresentationFormat>On-screen Show (4:3)</PresentationFormat>
  <Paragraphs>262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 New Roman</vt:lpstr>
      <vt:lpstr>Arial</vt:lpstr>
      <vt:lpstr>Wingdings</vt:lpstr>
      <vt:lpstr>Webdings</vt:lpstr>
      <vt:lpstr>Angsana New</vt:lpstr>
      <vt:lpstr>Comic Sans MS</vt:lpstr>
      <vt:lpstr>Office Theme</vt:lpstr>
      <vt:lpstr>PowerPoint Presentation</vt:lpstr>
      <vt:lpstr>Overview</vt:lpstr>
      <vt:lpstr>1.  Inside a PC</vt:lpstr>
      <vt:lpstr>2.  The Motherboard</vt:lpstr>
      <vt:lpstr>A Chip</vt:lpstr>
      <vt:lpstr>Motherboard Picture</vt:lpstr>
      <vt:lpstr>Moving Data</vt:lpstr>
      <vt:lpstr>3.  RAM</vt:lpstr>
      <vt:lpstr>PowerPoint Presentation</vt:lpstr>
      <vt:lpstr>RAM Storage</vt:lpstr>
      <vt:lpstr>How much RAM is Enough?</vt:lpstr>
      <vt:lpstr>Virtual Memory</vt:lpstr>
      <vt:lpstr>4.  ROM</vt:lpstr>
      <vt:lpstr>5.  CMOS Memory</vt:lpstr>
      <vt:lpstr>6.  The CPU</vt:lpstr>
      <vt:lpstr>Some Processors (CPUs)</vt:lpstr>
      <vt:lpstr>The CPU and RAM</vt:lpstr>
      <vt:lpstr>The CPU in Action</vt:lpstr>
      <vt:lpstr>PowerPoint Presentation</vt:lpstr>
      <vt:lpstr>PowerPoint Presentation</vt:lpstr>
      <vt:lpstr>The CPU Instruction Cycle</vt:lpstr>
      <vt:lpstr>The System Clock</vt:lpstr>
      <vt:lpstr>Two Measures of CPU Size</vt:lpstr>
      <vt:lpstr>7.  Expansion Slots</vt:lpstr>
      <vt:lpstr>PowerPoint Presentation</vt:lpstr>
      <vt:lpstr>Expansion Slot Types</vt:lpstr>
      <vt:lpstr>Connector Cables</vt:lpstr>
      <vt:lpstr>PowerPoint Presentation</vt:lpstr>
      <vt:lpstr>8.  Booting a Computer</vt:lpstr>
      <vt:lpstr>Other Booting Tasks</vt:lpstr>
      <vt:lpstr>Common Problems #1</vt:lpstr>
      <vt:lpstr>Common Problems #2</vt:lpstr>
      <vt:lpstr>Common Problems #3</vt:lpstr>
      <vt:lpstr>Common Problems #4</vt:lpstr>
      <vt:lpstr>Windows Safe Mode</vt:lpstr>
      <vt:lpstr>Windows Safe Mode Picture</vt:lpstr>
    </vt:vector>
  </TitlesOfParts>
  <Company>CoE,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The Motherboard</dc:title>
  <dc:subject>000-209 Intro to CS.</dc:subject>
  <dc:creator>Andrew Davison</dc:creator>
  <cp:keywords/>
  <dc:description>Contact: ad@fivedots.coe.psu.ac.th</dc:description>
  <cp:lastModifiedBy>Abdullah Thaier</cp:lastModifiedBy>
  <cp:revision>21</cp:revision>
  <cp:lastPrinted>2000-01-29T18:49:08Z</cp:lastPrinted>
  <dcterms:created xsi:type="dcterms:W3CDTF">2000-01-30T20:51:07Z</dcterms:created>
  <dcterms:modified xsi:type="dcterms:W3CDTF">2018-11-11T00:38:45Z</dcterms:modified>
</cp:coreProperties>
</file>